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F7522-1265-4D01-99ED-7C3EAD71F4D8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232F2B-2FDC-412B-9721-D5C58493A2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5458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CB31E2-99E7-4740-9D5B-2A928D1729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3028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02322-5CE1-5E4D-805B-F9B432B1E066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53CC-732B-5F42-8B46-DFB70A3A80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388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02322-5CE1-5E4D-805B-F9B432B1E066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53CC-732B-5F42-8B46-DFB70A3A80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2763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02322-5CE1-5E4D-805B-F9B432B1E066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53CC-732B-5F42-8B46-DFB70A3A80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57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02322-5CE1-5E4D-805B-F9B432B1E066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53CC-732B-5F42-8B46-DFB70A3A80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1358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02322-5CE1-5E4D-805B-F9B432B1E066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53CC-732B-5F42-8B46-DFB70A3A80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6340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02322-5CE1-5E4D-805B-F9B432B1E066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53CC-732B-5F42-8B46-DFB70A3A80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2801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8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02322-5CE1-5E4D-805B-F9B432B1E066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53CC-732B-5F42-8B46-DFB70A3A80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3434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02322-5CE1-5E4D-805B-F9B432B1E066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53CC-732B-5F42-8B46-DFB70A3A80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1206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02322-5CE1-5E4D-805B-F9B432B1E066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53CC-732B-5F42-8B46-DFB70A3A80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6289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02322-5CE1-5E4D-805B-F9B432B1E066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53CC-732B-5F42-8B46-DFB70A3A80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4191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8"/>
            <a:ext cx="617220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02322-5CE1-5E4D-805B-F9B432B1E066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53CC-732B-5F42-8B46-DFB70A3A80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8838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02322-5CE1-5E4D-805B-F9B432B1E066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353CC-732B-5F42-8B46-DFB70A3A80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074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D146559C-FB82-4161-9CDB-BBC07C5E2799}"/>
              </a:ext>
            </a:extLst>
          </p:cNvPr>
          <p:cNvSpPr/>
          <p:nvPr/>
        </p:nvSpPr>
        <p:spPr>
          <a:xfrm>
            <a:off x="2517964" y="1760911"/>
            <a:ext cx="6353637" cy="148644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9FFDAE70-2720-40DF-A193-F97BFA2E6251}"/>
              </a:ext>
            </a:extLst>
          </p:cNvPr>
          <p:cNvSpPr/>
          <p:nvPr/>
        </p:nvSpPr>
        <p:spPr>
          <a:xfrm>
            <a:off x="6700923" y="2113713"/>
            <a:ext cx="2157425" cy="303060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 bwMode="auto">
          <a:xfrm>
            <a:off x="2204985" y="210013"/>
            <a:ext cx="6902013" cy="1124316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Mention </a:t>
            </a:r>
            <a:r>
              <a:rPr lang="fr-FR" altLang="fr-FR" sz="2000" b="1" dirty="0">
                <a:solidFill>
                  <a:srgbClr val="0070C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Sciences du Médicament et des Produits de Santé </a:t>
            </a:r>
            <a:br>
              <a:rPr lang="fr-FR" alt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fr-FR" sz="18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co-portée</a:t>
            </a:r>
            <a:r>
              <a:rPr lang="fr-FR" sz="1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par le Pôle</a:t>
            </a:r>
            <a:r>
              <a:rPr lang="fr-FR" sz="1800" dirty="0">
                <a:solidFill>
                  <a:srgbClr val="00B05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1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Sciences et Technologie et le Pôle Santé</a:t>
            </a:r>
            <a:endParaRPr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F42F1C98-C580-47D8-A6FB-DCED67F0B124}"/>
              </a:ext>
            </a:extLst>
          </p:cNvPr>
          <p:cNvSpPr/>
          <p:nvPr/>
        </p:nvSpPr>
        <p:spPr>
          <a:xfrm>
            <a:off x="1543707" y="2187343"/>
            <a:ext cx="774583" cy="731658"/>
          </a:xfrm>
          <a:prstGeom prst="roundRect">
            <a:avLst/>
          </a:prstGeom>
          <a:gradFill flip="none" rotWithShape="1">
            <a:gsLst>
              <a:gs pos="0">
                <a:srgbClr val="003192">
                  <a:shade val="30000"/>
                  <a:satMod val="115000"/>
                </a:srgbClr>
              </a:gs>
              <a:gs pos="50000">
                <a:srgbClr val="003192">
                  <a:shade val="67500"/>
                  <a:satMod val="115000"/>
                </a:srgbClr>
              </a:gs>
              <a:gs pos="100000">
                <a:srgbClr val="003192">
                  <a:shade val="100000"/>
                  <a:satMod val="115000"/>
                </a:srgbClr>
              </a:gs>
            </a:gsLst>
            <a:lin ang="81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fr-FR" sz="1200" b="1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M2 </a:t>
            </a:r>
          </a:p>
          <a:p>
            <a:pPr algn="ctr" defTabSz="457200"/>
            <a:r>
              <a:rPr lang="fr-FR" sz="1200" b="1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M4R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FE8E2991-C4A3-4C93-BD6C-98E7544A493B}"/>
              </a:ext>
            </a:extLst>
          </p:cNvPr>
          <p:cNvSpPr/>
          <p:nvPr/>
        </p:nvSpPr>
        <p:spPr bwMode="auto">
          <a:xfrm>
            <a:off x="2690238" y="2173421"/>
            <a:ext cx="785245" cy="74152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rgbClr val="003192">
                  <a:shade val="67500"/>
                  <a:satMod val="115000"/>
                </a:srgbClr>
              </a:gs>
              <a:gs pos="100000">
                <a:srgbClr val="003192">
                  <a:shade val="100000"/>
                  <a:satMod val="115000"/>
                </a:srgbClr>
              </a:gs>
            </a:gsLst>
            <a:lin ang="81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fr-FR" sz="1200" b="1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M2 </a:t>
            </a:r>
          </a:p>
          <a:p>
            <a:pPr algn="ctr" defTabSz="457200"/>
            <a:r>
              <a:rPr lang="fr-FR" sz="1200" b="1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BDM</a:t>
            </a:r>
            <a:endParaRPr lang="fr-FR" sz="1155" b="1" dirty="0">
              <a:solidFill>
                <a:prstClr val="white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88404729-93D8-4E2A-A2A5-189293BAF9F9}"/>
              </a:ext>
            </a:extLst>
          </p:cNvPr>
          <p:cNvSpPr/>
          <p:nvPr/>
        </p:nvSpPr>
        <p:spPr bwMode="auto">
          <a:xfrm>
            <a:off x="4765551" y="2173419"/>
            <a:ext cx="759479" cy="750792"/>
          </a:xfrm>
          <a:prstGeom prst="roundRect">
            <a:avLst/>
          </a:prstGeom>
          <a:gradFill flip="none" rotWithShape="1">
            <a:gsLst>
              <a:gs pos="0">
                <a:srgbClr val="003192">
                  <a:shade val="30000"/>
                  <a:satMod val="115000"/>
                </a:srgbClr>
              </a:gs>
              <a:gs pos="50000">
                <a:srgbClr val="003192">
                  <a:shade val="67500"/>
                  <a:satMod val="115000"/>
                </a:srgbClr>
              </a:gs>
              <a:gs pos="100000">
                <a:srgbClr val="003192">
                  <a:shade val="100000"/>
                  <a:satMod val="115000"/>
                </a:srgbClr>
              </a:gs>
            </a:gsLst>
            <a:lin ang="81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fr-FR" sz="1200" b="1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M2  </a:t>
            </a:r>
            <a:r>
              <a:rPr lang="fr-FR" sz="1200" b="1" dirty="0" err="1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TopCos</a:t>
            </a:r>
            <a:endParaRPr lang="fr-FR" sz="1200" b="1" dirty="0">
              <a:solidFill>
                <a:prstClr val="white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07845D87-2FB9-4C8D-94F7-BE4D58D48066}"/>
              </a:ext>
            </a:extLst>
          </p:cNvPr>
          <p:cNvSpPr/>
          <p:nvPr/>
        </p:nvSpPr>
        <p:spPr bwMode="auto">
          <a:xfrm>
            <a:off x="3739420" y="2173421"/>
            <a:ext cx="759479" cy="750791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50000">
                <a:srgbClr val="003192">
                  <a:shade val="67500"/>
                  <a:satMod val="115000"/>
                </a:srgbClr>
              </a:gs>
              <a:gs pos="100000">
                <a:srgbClr val="003192">
                  <a:shade val="100000"/>
                  <a:satMod val="115000"/>
                </a:srgbClr>
              </a:gs>
            </a:gsLst>
            <a:lin ang="81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fr-FR" sz="1200" b="1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M2 </a:t>
            </a:r>
          </a:p>
          <a:p>
            <a:pPr algn="ctr" defTabSz="457200"/>
            <a:r>
              <a:rPr lang="fr-FR" sz="1200" b="1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BMTI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F5B26A9E-E2C6-4992-A8D8-EAA24DD86BDB}"/>
              </a:ext>
            </a:extLst>
          </p:cNvPr>
          <p:cNvSpPr/>
          <p:nvPr/>
        </p:nvSpPr>
        <p:spPr bwMode="auto">
          <a:xfrm>
            <a:off x="5789958" y="2173419"/>
            <a:ext cx="754816" cy="750793"/>
          </a:xfrm>
          <a:prstGeom prst="roundRect">
            <a:avLst/>
          </a:prstGeom>
          <a:gradFill flip="none" rotWithShape="1">
            <a:gsLst>
              <a:gs pos="0">
                <a:srgbClr val="003192">
                  <a:shade val="30000"/>
                  <a:satMod val="115000"/>
                </a:srgbClr>
              </a:gs>
              <a:gs pos="50000">
                <a:srgbClr val="003192">
                  <a:shade val="67500"/>
                  <a:satMod val="115000"/>
                </a:srgbClr>
              </a:gs>
              <a:gs pos="100000">
                <a:srgbClr val="003192">
                  <a:shade val="100000"/>
                  <a:satMod val="115000"/>
                </a:srgbClr>
              </a:gs>
            </a:gsLst>
            <a:lin ang="81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fr-FR" sz="1200" b="1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M2 </a:t>
            </a:r>
          </a:p>
          <a:p>
            <a:pPr algn="ctr" defTabSz="457200"/>
            <a:r>
              <a:rPr lang="fr-FR" sz="1200" b="1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BPS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C0AA4347-B441-4FBF-8BA5-E0F84A210481}"/>
              </a:ext>
            </a:extLst>
          </p:cNvPr>
          <p:cNvSpPr/>
          <p:nvPr/>
        </p:nvSpPr>
        <p:spPr bwMode="auto">
          <a:xfrm>
            <a:off x="6809703" y="2187343"/>
            <a:ext cx="766654" cy="750792"/>
          </a:xfrm>
          <a:prstGeom prst="roundRect">
            <a:avLst/>
          </a:prstGeom>
          <a:gradFill flip="none" rotWithShape="1">
            <a:gsLst>
              <a:gs pos="0">
                <a:srgbClr val="003192">
                  <a:shade val="30000"/>
                  <a:satMod val="115000"/>
                </a:srgbClr>
              </a:gs>
              <a:gs pos="50000">
                <a:srgbClr val="003192">
                  <a:shade val="67500"/>
                  <a:satMod val="115000"/>
                </a:srgbClr>
              </a:gs>
              <a:gs pos="100000">
                <a:srgbClr val="003192">
                  <a:shade val="100000"/>
                  <a:satMod val="115000"/>
                </a:srgbClr>
              </a:gs>
            </a:gsLst>
            <a:lin ang="81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fr-FR" sz="1200" b="1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M2 CQPS</a:t>
            </a:r>
            <a:endParaRPr lang="fr-FR" sz="1200" b="1" baseline="30000" dirty="0">
              <a:solidFill>
                <a:prstClr val="white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87176011-EB13-42FA-B767-24EC87468F86}"/>
              </a:ext>
            </a:extLst>
          </p:cNvPr>
          <p:cNvSpPr/>
          <p:nvPr/>
        </p:nvSpPr>
        <p:spPr bwMode="auto">
          <a:xfrm>
            <a:off x="7861200" y="2236990"/>
            <a:ext cx="718872" cy="694963"/>
          </a:xfrm>
          <a:prstGeom prst="roundRect">
            <a:avLst/>
          </a:prstGeom>
          <a:gradFill flip="none" rotWithShape="1">
            <a:gsLst>
              <a:gs pos="0">
                <a:srgbClr val="009999">
                  <a:shade val="30000"/>
                  <a:satMod val="115000"/>
                </a:srgbClr>
              </a:gs>
              <a:gs pos="50000">
                <a:srgbClr val="009999">
                  <a:shade val="67500"/>
                  <a:satMod val="115000"/>
                </a:srgbClr>
              </a:gs>
              <a:gs pos="100000">
                <a:srgbClr val="009999">
                  <a:shade val="100000"/>
                  <a:satMod val="115000"/>
                </a:srgbClr>
              </a:gs>
            </a:gsLst>
            <a:lin ang="8100000" scaled="1"/>
            <a:tileRect/>
          </a:gradFill>
          <a:ln w="76200">
            <a:solidFill>
              <a:srgbClr val="00319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fr-FR" sz="1200" b="1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M2 P</a:t>
            </a:r>
            <a:r>
              <a:rPr lang="fr-FR" sz="1200" b="1" baseline="30000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2</a:t>
            </a:r>
            <a:r>
              <a:rPr lang="fr-FR" sz="1200" b="1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AON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D16AAB9-D851-4A03-903C-7759A16238D1}"/>
              </a:ext>
            </a:extLst>
          </p:cNvPr>
          <p:cNvSpPr/>
          <p:nvPr/>
        </p:nvSpPr>
        <p:spPr bwMode="auto">
          <a:xfrm>
            <a:off x="1528947" y="3693302"/>
            <a:ext cx="804102" cy="7782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contourW="12700">
            <a:contourClr>
              <a:schemeClr val="bg1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fr-FR" sz="1155" b="1" dirty="0">
                <a:solidFill>
                  <a:srgbClr val="4472C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M1  M4R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A0231CA-25AA-4416-B7E5-86DE0F4D14FE}"/>
              </a:ext>
            </a:extLst>
          </p:cNvPr>
          <p:cNvSpPr/>
          <p:nvPr/>
        </p:nvSpPr>
        <p:spPr bwMode="auto">
          <a:xfrm>
            <a:off x="3402503" y="3656158"/>
            <a:ext cx="1332642" cy="824114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50000">
                <a:srgbClr val="599CD5">
                  <a:shade val="67500"/>
                  <a:satMod val="115000"/>
                </a:srgbClr>
              </a:gs>
              <a:gs pos="100000">
                <a:srgbClr val="599CD5">
                  <a:shade val="100000"/>
                  <a:satMod val="115000"/>
                </a:srgbClr>
              </a:gs>
            </a:gsLst>
            <a:lin ang="8100000" scaled="1"/>
            <a:tileRect/>
          </a:gradFill>
          <a:ln w="28575">
            <a:solidFill>
              <a:schemeClr val="bg1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fr-FR" sz="1050" b="1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M1 </a:t>
            </a:r>
          </a:p>
          <a:p>
            <a:pPr algn="ctr" defTabSz="457200"/>
            <a:r>
              <a:rPr lang="fr-FR" sz="1050" b="1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Biologie et Médicaments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EE81FC8-7440-4BCF-A91F-2E8C247696F3}"/>
              </a:ext>
            </a:extLst>
          </p:cNvPr>
          <p:cNvSpPr/>
          <p:nvPr/>
        </p:nvSpPr>
        <p:spPr bwMode="auto">
          <a:xfrm>
            <a:off x="7145368" y="3518646"/>
            <a:ext cx="1141680" cy="842256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50000">
                <a:schemeClr val="accent5">
                  <a:shade val="67500"/>
                  <a:satMod val="115000"/>
                </a:schemeClr>
              </a:gs>
              <a:gs pos="100000">
                <a:schemeClr val="accent5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bg1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B w="88900" h="825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fr-FR" sz="1155" b="1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M1 </a:t>
            </a:r>
          </a:p>
          <a:p>
            <a:pPr algn="ctr" defTabSz="457200"/>
            <a:r>
              <a:rPr lang="fr-FR" sz="1000" b="1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Chimie-Biologie</a:t>
            </a:r>
            <a:endParaRPr lang="fr-FR" sz="1050" b="1" baseline="30000" dirty="0">
              <a:solidFill>
                <a:prstClr val="white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95FFA39-5E7B-BEA6-4E26-C9E5DA17015F}"/>
              </a:ext>
            </a:extLst>
          </p:cNvPr>
          <p:cNvSpPr txBox="1"/>
          <p:nvPr/>
        </p:nvSpPr>
        <p:spPr>
          <a:xfrm>
            <a:off x="740396" y="5204497"/>
            <a:ext cx="50027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M4R : </a:t>
            </a:r>
            <a:r>
              <a:rPr lang="fr-FR" sz="12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Médecine 4R  (Réparer, Remplacer, Régénérer, Reprogrammer)</a:t>
            </a:r>
          </a:p>
          <a:p>
            <a:pPr defTabSz="457200"/>
            <a:r>
              <a:rPr lang="en-US" sz="12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BDM : </a:t>
            </a:r>
            <a:r>
              <a:rPr lang="en-US" sz="1200" dirty="0" err="1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Biomatériaux</a:t>
            </a:r>
            <a:r>
              <a:rPr lang="en-US" sz="12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et </a:t>
            </a:r>
            <a:r>
              <a:rPr lang="en-US" sz="1200" dirty="0" err="1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Dispositifs</a:t>
            </a:r>
            <a:r>
              <a:rPr lang="en-US" sz="12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Médicaux</a:t>
            </a:r>
            <a:r>
              <a:rPr lang="en-US" sz="12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	</a:t>
            </a:r>
          </a:p>
          <a:p>
            <a:pPr defTabSz="457200"/>
            <a:r>
              <a:rPr lang="en-US" sz="12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BMTI :  </a:t>
            </a:r>
            <a:r>
              <a:rPr lang="fr-FR" sz="12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Biothérapies et Médicaments Thérapies Innovantes </a:t>
            </a:r>
            <a:r>
              <a:rPr lang="en-US" sz="12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	</a:t>
            </a:r>
          </a:p>
          <a:p>
            <a:pPr defTabSz="457200"/>
            <a:r>
              <a:rPr lang="en-US" sz="1200" dirty="0" err="1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TopCos</a:t>
            </a:r>
            <a:r>
              <a:rPr lang="en-US" sz="12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:  </a:t>
            </a:r>
            <a:r>
              <a:rPr lang="en-US" sz="1200" dirty="0" err="1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Topiques</a:t>
            </a:r>
            <a:r>
              <a:rPr lang="en-US" sz="12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et </a:t>
            </a:r>
            <a:r>
              <a:rPr lang="en-US" sz="1200" dirty="0" err="1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Cosmétiques</a:t>
            </a:r>
            <a:endParaRPr lang="en-US" sz="1200" dirty="0">
              <a:solidFill>
                <a:srgbClr val="44546A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defTabSz="457200"/>
            <a:r>
              <a:rPr lang="en-US" sz="12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BPS : </a:t>
            </a:r>
            <a:r>
              <a:rPr lang="fr-FR" sz="1200" dirty="0" err="1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Bioproduction</a:t>
            </a:r>
            <a:r>
              <a:rPr lang="fr-FR" sz="12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Santé</a:t>
            </a:r>
          </a:p>
          <a:p>
            <a:pPr defTabSz="457200"/>
            <a:r>
              <a:rPr lang="en-US" sz="12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CQPS : </a:t>
            </a:r>
            <a:r>
              <a:rPr lang="en-US" sz="1200" dirty="0" err="1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Contrôle</a:t>
            </a:r>
            <a:r>
              <a:rPr lang="en-US" sz="12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Qualité</a:t>
            </a:r>
            <a:r>
              <a:rPr lang="en-US" sz="12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des </a:t>
            </a:r>
            <a:r>
              <a:rPr lang="en-US" sz="1200" dirty="0" err="1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Produits</a:t>
            </a:r>
            <a:r>
              <a:rPr lang="en-US" sz="12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de Santé	</a:t>
            </a:r>
          </a:p>
          <a:p>
            <a:pPr defTabSz="457200"/>
            <a:r>
              <a:rPr lang="en-US" sz="12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</a:t>
            </a:r>
            <a:r>
              <a:rPr lang="en-US" sz="1200" baseline="300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2</a:t>
            </a:r>
            <a:r>
              <a:rPr lang="en-US" sz="12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AON :  </a:t>
            </a:r>
            <a:r>
              <a:rPr lang="fr-FR" sz="1200" dirty="0">
                <a:solidFill>
                  <a:srgbClr val="44546A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Polymères et Principes Actifs d’Origine Naturelle</a:t>
            </a:r>
            <a:endParaRPr lang="en-US" sz="1200" dirty="0">
              <a:solidFill>
                <a:srgbClr val="44546A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7" name="Espace réservé du pied de page 4">
            <a:extLst>
              <a:ext uri="{FF2B5EF4-FFF2-40B4-BE49-F238E27FC236}">
                <a16:creationId xmlns:a16="http://schemas.microsoft.com/office/drawing/2014/main" id="{8ACDCE33-B00A-4E50-9F59-21DFAE679980}"/>
              </a:ext>
            </a:extLst>
          </p:cNvPr>
          <p:cNvSpPr txBox="1">
            <a:spLocks/>
          </p:cNvSpPr>
          <p:nvPr/>
        </p:nvSpPr>
        <p:spPr bwMode="auto">
          <a:xfrm>
            <a:off x="1478074" y="1368509"/>
            <a:ext cx="885077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1200" b="1" dirty="0">
                <a:solidFill>
                  <a:srgbClr val="EE661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GS </a:t>
            </a:r>
            <a:r>
              <a:rPr lang="fr-FR" sz="1200" b="1" dirty="0" err="1">
                <a:solidFill>
                  <a:srgbClr val="EE661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Health</a:t>
            </a:r>
            <a:r>
              <a:rPr lang="fr-FR" sz="1200" b="1" dirty="0">
                <a:solidFill>
                  <a:srgbClr val="EE661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Sciences &amp; Technologie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18842D-C076-467E-8B50-7126DB6B375C}"/>
              </a:ext>
            </a:extLst>
          </p:cNvPr>
          <p:cNvSpPr/>
          <p:nvPr/>
        </p:nvSpPr>
        <p:spPr bwMode="auto">
          <a:xfrm>
            <a:off x="1426761" y="2018100"/>
            <a:ext cx="987704" cy="2652040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fr-FR" sz="1155">
              <a:solidFill>
                <a:srgbClr val="ED7D31">
                  <a:lumMod val="75000"/>
                </a:srgbClr>
              </a:solidFill>
              <a:latin typeface="Calibri" panose="020F0502020204030204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DE51FFF-4551-4AA0-A8B2-AFC3FF77FA6D}"/>
              </a:ext>
            </a:extLst>
          </p:cNvPr>
          <p:cNvSpPr txBox="1"/>
          <p:nvPr/>
        </p:nvSpPr>
        <p:spPr>
          <a:xfrm>
            <a:off x="3394020" y="4500797"/>
            <a:ext cx="134112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fr-FR" sz="1050" i="1" dirty="0">
                <a:solidFill>
                  <a:srgbClr val="C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Etudiants avec un profil biologie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417AB1E0-91ED-4F7B-81B8-C5684ACF081B}"/>
              </a:ext>
            </a:extLst>
          </p:cNvPr>
          <p:cNvSpPr txBox="1"/>
          <p:nvPr/>
        </p:nvSpPr>
        <p:spPr>
          <a:xfrm>
            <a:off x="7639211" y="1922507"/>
            <a:ext cx="12956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fr-FR" sz="1200" b="1" dirty="0">
                <a:solidFill>
                  <a:srgbClr val="4472C4">
                    <a:lumMod val="50000"/>
                  </a:srgb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Nantes</a:t>
            </a:r>
            <a:r>
              <a:rPr lang="fr-FR" sz="1200" b="1" dirty="0">
                <a:solidFill>
                  <a:srgbClr val="009999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- Angers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FC1EACA8-F057-4DB1-99A9-A3976BE53BEE}"/>
              </a:ext>
            </a:extLst>
          </p:cNvPr>
          <p:cNvSpPr txBox="1"/>
          <p:nvPr/>
        </p:nvSpPr>
        <p:spPr bwMode="auto">
          <a:xfrm>
            <a:off x="6736088" y="4360339"/>
            <a:ext cx="196023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fr-FR" sz="1050" i="1" dirty="0">
                <a:solidFill>
                  <a:srgbClr val="C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Etudiants avec un </a:t>
            </a:r>
          </a:p>
          <a:p>
            <a:pPr algn="ctr" defTabSz="457200"/>
            <a:r>
              <a:rPr lang="fr-FR" sz="1050" i="1" dirty="0">
                <a:solidFill>
                  <a:srgbClr val="C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profil chimie et biologie</a:t>
            </a:r>
          </a:p>
        </p:txBody>
      </p:sp>
      <p:pic>
        <p:nvPicPr>
          <p:cNvPr id="42" name="Image 41">
            <a:extLst>
              <a:ext uri="{FF2B5EF4-FFF2-40B4-BE49-F238E27FC236}">
                <a16:creationId xmlns:a16="http://schemas.microsoft.com/office/drawing/2014/main" id="{6B99A531-2439-4CE7-88F9-F2B8BCFD24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1045140" y="5602485"/>
            <a:ext cx="589017" cy="589017"/>
          </a:xfrm>
          <a:prstGeom prst="rect">
            <a:avLst/>
          </a:prstGeom>
        </p:spPr>
      </p:pic>
      <p:pic>
        <p:nvPicPr>
          <p:cNvPr id="43" name="Image 42">
            <a:extLst>
              <a:ext uri="{FF2B5EF4-FFF2-40B4-BE49-F238E27FC236}">
                <a16:creationId xmlns:a16="http://schemas.microsoft.com/office/drawing/2014/main" id="{0D12370C-F89F-4F9B-B2A8-FC31CB402B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11109551" y="5136514"/>
            <a:ext cx="427493" cy="364780"/>
          </a:xfrm>
          <a:prstGeom prst="rect">
            <a:avLst/>
          </a:prstGeom>
        </p:spPr>
      </p:pic>
      <p:pic>
        <p:nvPicPr>
          <p:cNvPr id="51" name="Image 50">
            <a:extLst>
              <a:ext uri="{FF2B5EF4-FFF2-40B4-BE49-F238E27FC236}">
                <a16:creationId xmlns:a16="http://schemas.microsoft.com/office/drawing/2014/main" id="{9C715E5A-3E4B-4E0B-A6E8-056ACE4171C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74617" y="1875257"/>
            <a:ext cx="555231" cy="238456"/>
          </a:xfrm>
          <a:prstGeom prst="rect">
            <a:avLst/>
          </a:prstGeom>
        </p:spPr>
      </p:pic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FFDA4057-5F8D-46B6-84BE-A342A8C1C224}"/>
              </a:ext>
            </a:extLst>
          </p:cNvPr>
          <p:cNvSpPr/>
          <p:nvPr/>
        </p:nvSpPr>
        <p:spPr bwMode="auto">
          <a:xfrm>
            <a:off x="9930157" y="2038762"/>
            <a:ext cx="573523" cy="576253"/>
          </a:xfrm>
          <a:prstGeom prst="roundRect">
            <a:avLst/>
          </a:prstGeom>
          <a:gradFill flip="none" rotWithShape="1">
            <a:gsLst>
              <a:gs pos="0">
                <a:srgbClr val="009999">
                  <a:shade val="30000"/>
                  <a:satMod val="115000"/>
                </a:srgbClr>
              </a:gs>
              <a:gs pos="50000">
                <a:srgbClr val="009999">
                  <a:shade val="67500"/>
                  <a:satMod val="115000"/>
                </a:srgbClr>
              </a:gs>
              <a:gs pos="100000">
                <a:srgbClr val="009999">
                  <a:shade val="100000"/>
                  <a:satMod val="115000"/>
                </a:srgbClr>
              </a:gs>
            </a:gsLst>
            <a:lin ang="8100000" scaled="1"/>
            <a:tileRect/>
          </a:gradFill>
          <a:ln w="76200">
            <a:solidFill>
              <a:srgbClr val="009999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fr-FR" sz="1200" b="1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VRO</a:t>
            </a: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2DE51586-0D46-4B3D-97B7-6B596A0E6187}"/>
              </a:ext>
            </a:extLst>
          </p:cNvPr>
          <p:cNvSpPr/>
          <p:nvPr/>
        </p:nvSpPr>
        <p:spPr bwMode="auto">
          <a:xfrm>
            <a:off x="9897764" y="2758091"/>
            <a:ext cx="592663" cy="575687"/>
          </a:xfrm>
          <a:prstGeom prst="roundRect">
            <a:avLst/>
          </a:prstGeom>
          <a:gradFill flip="none" rotWithShape="1">
            <a:gsLst>
              <a:gs pos="0">
                <a:srgbClr val="009999">
                  <a:shade val="30000"/>
                  <a:satMod val="115000"/>
                </a:srgbClr>
              </a:gs>
              <a:gs pos="50000">
                <a:srgbClr val="009999">
                  <a:shade val="67500"/>
                  <a:satMod val="115000"/>
                </a:srgbClr>
              </a:gs>
              <a:gs pos="100000">
                <a:srgbClr val="009999">
                  <a:shade val="100000"/>
                  <a:satMod val="115000"/>
                </a:srgbClr>
              </a:gs>
            </a:gsLst>
            <a:lin ang="8100000" scaled="1"/>
            <a:tileRect/>
          </a:gradFill>
          <a:ln w="76200">
            <a:solidFill>
              <a:srgbClr val="009999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fr-FR" sz="1100" b="1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SPPH</a:t>
            </a:r>
          </a:p>
        </p:txBody>
      </p: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337A5131-570D-4533-B85B-A1F3572E5960}"/>
              </a:ext>
            </a:extLst>
          </p:cNvPr>
          <p:cNvSpPr/>
          <p:nvPr/>
        </p:nvSpPr>
        <p:spPr bwMode="auto">
          <a:xfrm>
            <a:off x="10646576" y="2441216"/>
            <a:ext cx="629412" cy="557064"/>
          </a:xfrm>
          <a:prstGeom prst="roundRect">
            <a:avLst/>
          </a:prstGeom>
          <a:gradFill flip="none" rotWithShape="1">
            <a:gsLst>
              <a:gs pos="0">
                <a:srgbClr val="009999">
                  <a:shade val="30000"/>
                  <a:satMod val="115000"/>
                </a:srgbClr>
              </a:gs>
              <a:gs pos="50000">
                <a:srgbClr val="009999">
                  <a:shade val="67500"/>
                  <a:satMod val="115000"/>
                </a:srgbClr>
              </a:gs>
              <a:gs pos="100000">
                <a:srgbClr val="009999">
                  <a:shade val="100000"/>
                  <a:satMod val="115000"/>
                </a:srgbClr>
              </a:gs>
            </a:gsLst>
            <a:lin ang="8100000" scaled="1"/>
            <a:tileRect/>
          </a:gradFill>
          <a:ln w="76200">
            <a:solidFill>
              <a:srgbClr val="009999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fr-FR" sz="1100" b="1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Nano</a:t>
            </a:r>
          </a:p>
          <a:p>
            <a:pPr algn="ctr" defTabSz="457200"/>
            <a:r>
              <a:rPr lang="fr-FR" sz="800" b="1" dirty="0">
                <a:solidFill>
                  <a:prstClr val="whit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Pharma</a:t>
            </a:r>
            <a:endParaRPr lang="fr-FR" sz="600" b="1" dirty="0">
              <a:solidFill>
                <a:prstClr val="white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DCC521-7483-4328-9BC3-B94121C9B390}"/>
              </a:ext>
            </a:extLst>
          </p:cNvPr>
          <p:cNvSpPr/>
          <p:nvPr/>
        </p:nvSpPr>
        <p:spPr>
          <a:xfrm>
            <a:off x="10607180" y="2018100"/>
            <a:ext cx="652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/>
            <a:r>
              <a:rPr lang="fr-FR" sz="1200" b="1" dirty="0">
                <a:solidFill>
                  <a:srgbClr val="009999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Angers</a:t>
            </a:r>
            <a:endParaRPr lang="fr-FR" sz="1600" dirty="0">
              <a:solidFill>
                <a:prstClr val="black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19427973-1C7D-41F7-BBBE-FF96276C208C}"/>
              </a:ext>
            </a:extLst>
          </p:cNvPr>
          <p:cNvCxnSpPr>
            <a:cxnSpLocks/>
          </p:cNvCxnSpPr>
          <p:nvPr/>
        </p:nvCxnSpPr>
        <p:spPr>
          <a:xfrm flipH="1" flipV="1">
            <a:off x="3212433" y="3043990"/>
            <a:ext cx="303335" cy="499159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>
            <a:extLst>
              <a:ext uri="{FF2B5EF4-FFF2-40B4-BE49-F238E27FC236}">
                <a16:creationId xmlns:a16="http://schemas.microsoft.com/office/drawing/2014/main" id="{2FBCD023-4927-42CC-93DA-93CC191DD7DC}"/>
              </a:ext>
            </a:extLst>
          </p:cNvPr>
          <p:cNvCxnSpPr>
            <a:cxnSpLocks/>
          </p:cNvCxnSpPr>
          <p:nvPr/>
        </p:nvCxnSpPr>
        <p:spPr bwMode="auto">
          <a:xfrm flipV="1">
            <a:off x="3991087" y="3035140"/>
            <a:ext cx="31140" cy="486864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5FB36142-2801-4023-AF39-33205EDE16C2}"/>
              </a:ext>
            </a:extLst>
          </p:cNvPr>
          <p:cNvCxnSpPr>
            <a:cxnSpLocks/>
          </p:cNvCxnSpPr>
          <p:nvPr/>
        </p:nvCxnSpPr>
        <p:spPr bwMode="auto">
          <a:xfrm flipV="1">
            <a:off x="4458494" y="3071207"/>
            <a:ext cx="451393" cy="444723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84">
            <a:extLst>
              <a:ext uri="{FF2B5EF4-FFF2-40B4-BE49-F238E27FC236}">
                <a16:creationId xmlns:a16="http://schemas.microsoft.com/office/drawing/2014/main" id="{DA39EA7D-5EFF-4917-B8A2-6808239837D9}"/>
              </a:ext>
            </a:extLst>
          </p:cNvPr>
          <p:cNvSpPr/>
          <p:nvPr/>
        </p:nvSpPr>
        <p:spPr>
          <a:xfrm>
            <a:off x="9755316" y="1895685"/>
            <a:ext cx="1632079" cy="1622961"/>
          </a:xfrm>
          <a:prstGeom prst="rect">
            <a:avLst/>
          </a:prstGeom>
          <a:noFill/>
          <a:ln w="6350">
            <a:solidFill>
              <a:srgbClr val="009999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fr-FR">
              <a:solidFill>
                <a:prstClr val="white"/>
              </a:solidFill>
              <a:latin typeface="Calibri" panose="020F0502020204030204"/>
            </a:endParaRPr>
          </a:p>
        </p:txBody>
      </p:sp>
      <p:cxnSp>
        <p:nvCxnSpPr>
          <p:cNvPr id="101" name="Connecteur droit avec flèche 100">
            <a:extLst>
              <a:ext uri="{FF2B5EF4-FFF2-40B4-BE49-F238E27FC236}">
                <a16:creationId xmlns:a16="http://schemas.microsoft.com/office/drawing/2014/main" id="{8BBB7815-A70B-435C-BC70-06304B13439F}"/>
              </a:ext>
            </a:extLst>
          </p:cNvPr>
          <p:cNvCxnSpPr>
            <a:cxnSpLocks/>
          </p:cNvCxnSpPr>
          <p:nvPr/>
        </p:nvCxnSpPr>
        <p:spPr bwMode="auto">
          <a:xfrm flipV="1">
            <a:off x="4853505" y="3055243"/>
            <a:ext cx="889690" cy="600915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avec flèche 119">
            <a:extLst>
              <a:ext uri="{FF2B5EF4-FFF2-40B4-BE49-F238E27FC236}">
                <a16:creationId xmlns:a16="http://schemas.microsoft.com/office/drawing/2014/main" id="{2C59DEB5-D2EF-4616-AFB0-7F105B3EC0FA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0998" y="3053234"/>
            <a:ext cx="0" cy="509673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" name="Image 152">
            <a:extLst>
              <a:ext uri="{FF2B5EF4-FFF2-40B4-BE49-F238E27FC236}">
                <a16:creationId xmlns:a16="http://schemas.microsoft.com/office/drawing/2014/main" id="{7AA5F9CC-07DF-42BA-BF34-A81B19FDFD0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87" y="41325917"/>
            <a:ext cx="1881279" cy="355798"/>
          </a:xfrm>
          <a:prstGeom prst="rect">
            <a:avLst/>
          </a:prstGeom>
        </p:spPr>
      </p:pic>
      <p:pic>
        <p:nvPicPr>
          <p:cNvPr id="155" name="Image 154">
            <a:extLst>
              <a:ext uri="{FF2B5EF4-FFF2-40B4-BE49-F238E27FC236}">
                <a16:creationId xmlns:a16="http://schemas.microsoft.com/office/drawing/2014/main" id="{27D88D2C-4361-4951-8BB2-19F094BAFE6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41738" y="6204110"/>
            <a:ext cx="691314" cy="317760"/>
          </a:xfrm>
          <a:prstGeom prst="rect">
            <a:avLst/>
          </a:prstGeom>
        </p:spPr>
      </p:pic>
      <p:pic>
        <p:nvPicPr>
          <p:cNvPr id="156" name="Image 155">
            <a:extLst>
              <a:ext uri="{FF2B5EF4-FFF2-40B4-BE49-F238E27FC236}">
                <a16:creationId xmlns:a16="http://schemas.microsoft.com/office/drawing/2014/main" id="{7C91F5B3-4A3F-419A-A5AA-B5FA7F92D23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005419" y="347333"/>
            <a:ext cx="1641664" cy="454127"/>
          </a:xfrm>
          <a:prstGeom prst="rect">
            <a:avLst/>
          </a:prstGeom>
        </p:spPr>
      </p:pic>
      <p:pic>
        <p:nvPicPr>
          <p:cNvPr id="188" name="Graphique 187" descr="Cercle avec flèche droite">
            <a:extLst>
              <a:ext uri="{FF2B5EF4-FFF2-40B4-BE49-F238E27FC236}">
                <a16:creationId xmlns:a16="http://schemas.microsoft.com/office/drawing/2014/main" id="{58B2519F-BB57-4059-B7AE-36E6C4B7299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12618842">
            <a:off x="340019" y="5285939"/>
            <a:ext cx="377366" cy="377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94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7" grpId="0" animBg="1"/>
    </p:bldLst>
  </p:timing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123</Words>
  <Application>Microsoft Office PowerPoint</Application>
  <PresentationFormat>Grand écran</PresentationFormat>
  <Paragraphs>35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Source Sans Pro</vt:lpstr>
      <vt:lpstr>1_Thème Office</vt:lpstr>
      <vt:lpstr>Mention Sciences du Médicament et des Produits de Santé  co-portée par le Pôle Sciences et Technologie et le Pôle Santé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Mention Sciences du Médicament et des Produits de Santé  co-portée par le Pôle Sciences et Technologie et le Pôle Santé</dc:title>
  <dc:creator>talbourdet-c</dc:creator>
  <cp:lastModifiedBy>Cécile GILLARDEAU</cp:lastModifiedBy>
  <cp:revision>11</cp:revision>
  <dcterms:created xsi:type="dcterms:W3CDTF">2023-01-23T15:15:58Z</dcterms:created>
  <dcterms:modified xsi:type="dcterms:W3CDTF">2024-03-15T09:05:29Z</dcterms:modified>
</cp:coreProperties>
</file>